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0" r:id="rId18"/>
    <p:sldId id="271" r:id="rId19"/>
    <p:sldId id="272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4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2C5181-9257-8510-7666-781528B44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419DE64-F472-D804-CA80-0B1FAB5D3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090AED2-1DF1-BC0B-7BCF-042FADEFA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FD7-FF09-45D5-9A02-B402144A7AB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6FA1047-3783-901C-61B7-6407F96A4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11CD885-F9F0-9D3F-1E7E-C95B1A87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D531-2CE3-4F19-AD16-CCF5D12C33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947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7FD254-93DE-940C-0A23-A3F3B687C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0CC2473-2165-5625-B925-DD78E0672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9354D7-3566-9D78-68B7-1535C931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FD7-FF09-45D5-9A02-B402144A7AB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7ADF1F5-8655-2EA6-2634-7A6317296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1B4FB3-6A7C-BDEF-E885-8FC14C010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D531-2CE3-4F19-AD16-CCF5D12C33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1068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40850FD-822F-AE5F-421E-55585A0578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5351DDB-565D-21D8-CE1F-A9AD957D0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13B23-9829-6512-C557-098758F47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FD7-FF09-45D5-9A02-B402144A7AB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ADFBA27-1FFC-347D-C6FD-238525FD9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2DCF1A2-F47E-8FEF-1880-1B76DC732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D531-2CE3-4F19-AD16-CCF5D12C33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79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E22AA2-AFBB-4CBF-27EC-25093B2EC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D0918E-6260-8732-2C08-F4F6EBCE3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B229D0-23FA-4F48-30D6-909274EB6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FD7-FF09-45D5-9A02-B402144A7AB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E21277-ADC1-308E-2E67-822E5E0E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A0DC17D-71A1-710B-5DAF-690F4BE2A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D531-2CE3-4F19-AD16-CCF5D12C33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28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FD84B3-55E6-C5C6-5722-C4C498C8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1102D4D-5926-C342-C157-BFBBF10B3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F52D125-293B-E1CF-C4A6-E2537F929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FD7-FF09-45D5-9A02-B402144A7AB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B9D5C10-2EF2-BA41-6A26-AB3D403B6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E1BD11C-390E-9735-3928-454C8D6E6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D531-2CE3-4F19-AD16-CCF5D12C33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391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427F7C-F0E3-63C7-A379-65FEB6A01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B940AF-55F8-747B-D575-7B952DA9AC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C257DDC-22F3-7584-3E0F-14444F5A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63BDE05-C67C-A1EF-4952-590B695AF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FD7-FF09-45D5-9A02-B402144A7AB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DE329B4-4768-DE3F-AAC6-8685F5C78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C51E463-1E49-B061-132D-09D6017B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D531-2CE3-4F19-AD16-CCF5D12C33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089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7A8ACE-B1D4-5D44-C614-25BAB3E14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E48B4BB-EBF9-BBBA-70F8-1D13306AE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1C9E750-7DF4-4D9D-F6CC-6232F9AD3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09DBE03-3923-45DD-ABF1-333C846AF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4E049C9-4D0E-7E13-DEEA-0CC39AAA3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0A440BC-DC8E-35A9-D92C-96F517F75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FD7-FF09-45D5-9A02-B402144A7AB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8956DA4-EB0C-C694-683E-712416816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3E7204F-0CCC-4FD7-6D3A-7CB09180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D531-2CE3-4F19-AD16-CCF5D12C33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822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DB4DF0-F993-ED3A-3FB5-748E33A9A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3776124-90E1-F6E1-09BD-B1D87423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FD7-FF09-45D5-9A02-B402144A7AB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8877ED1-69B6-47A7-29A9-5F275A28B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3A89982-9507-EB90-966F-A690B98E1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D531-2CE3-4F19-AD16-CCF5D12C33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827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17B8C69-EB15-FACC-9C24-6E5BFB1EB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FD7-FF09-45D5-9A02-B402144A7AB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8CADDA9-F1B5-8033-C4E7-E1F8F8802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62D1720-8EAA-EB4C-17B8-A8891F62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D531-2CE3-4F19-AD16-CCF5D12C33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2537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7C085F-7AEB-2C8B-182A-9D76FCA2C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175F659-4C51-6126-1325-A171A164A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673C628-61D3-E728-CDF8-FBCDD6EFD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BAD46-CF7B-D861-56B0-14D15F43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FD7-FF09-45D5-9A02-B402144A7AB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C19D259-4730-528B-5F6E-39AA98B6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0980B27-63AF-7333-1688-7F7AE639C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D531-2CE3-4F19-AD16-CCF5D12C33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0171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65CA6A-5B2D-2E60-66AF-DFDB0EB28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5668436-BE69-09C7-A6A4-1BB4079A3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FE0F93E-E490-D6FD-4C32-D1A0BBD32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EBCCA3A-FFB1-5BD7-943D-AB142973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FD7-FF09-45D5-9A02-B402144A7AB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6365473-A95C-083D-9B24-7A473439C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FF17258-97A1-3C37-DE44-853307DEC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D531-2CE3-4F19-AD16-CCF5D12C33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864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9DB9A1-9EBA-E80E-2B4B-344B84A5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F3981C2-56D1-9455-6655-54EBFF299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EA15159-69C4-BC4E-C11D-FE7AE233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55FD7-FF09-45D5-9A02-B402144A7AB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85F241-7DBB-5419-8C22-78CAA4B6E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C59A45-F0A5-66C9-71A7-0717952A9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6D531-2CE3-4F19-AD16-CCF5D12C33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961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B5ABD3-C8DD-4A88-FEB3-26F7A051A6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254C85-BDD8-758F-DF46-6D2B041DC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8580"/>
            <a:ext cx="9144000" cy="879475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ГБДОУ НАО «Детский сад «Ромашка»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6C23758-FF00-16ED-4EC6-CD5DCDB4B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76635"/>
            <a:ext cx="9144000" cy="3782627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игра </a:t>
            </a:r>
          </a:p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«Наставник – молодой педагог»</a:t>
            </a:r>
          </a:p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проведения Ресурсной площадки «Наставничество – как эффективное средство профессионального развития педагога»</a:t>
            </a:r>
          </a:p>
        </p:txBody>
      </p:sp>
    </p:spTree>
    <p:extLst>
      <p:ext uri="{BB962C8B-B14F-4D97-AF65-F5344CB8AC3E}">
        <p14:creationId xmlns:p14="http://schemas.microsoft.com/office/powerpoint/2010/main" xmlns="" val="1907186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2BA645D-4ADC-C029-EF05-689A895C1E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5FE33B-2353-2A63-A748-878218E4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6128"/>
            <a:ext cx="10515600" cy="24679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форма наставничества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ГБДОУ НАО «Детский сад «Ромашка»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«Педагог – молодой педагог»,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«Образовательная организация –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вуза/колледжа».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0CF866-548C-34D2-6087-9B17A9325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747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2021-2022 учебного года в ГБДОУ НАО «Детский сад «Ромашка» прошли практику 14 студентов педколледжа, 3 студента САФУ, закреплены 3 пары «Наставник – молодой педагог»</a:t>
            </a:r>
          </a:p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2022-2023 учебном году закреплены 7 пар «Наставник – молодой педагог» и проходят практику 2 студента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75913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751FA78-F017-1B9B-A0B9-3EB2362B54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E664F01-F04E-5E07-7A22-72B6BA7FD8FC}"/>
              </a:ext>
            </a:extLst>
          </p:cNvPr>
          <p:cNvSpPr txBox="1"/>
          <p:nvPr/>
        </p:nvSpPr>
        <p:spPr>
          <a:xfrm>
            <a:off x="763479" y="4849829"/>
            <a:ext cx="110094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основополагающих моментов здесь должна стать обоюдная готовность наставника и молодого специалиста к совместной работе: готовность наставника к передаче опыта и, несомненно, готовность молодого педагога воспринимать этот опыт.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471EFE68-4D8A-6DFE-CB42-70784450B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479" y="1003178"/>
            <a:ext cx="6711519" cy="30331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в системе образования – разновидность профессионального обучения, сопровождения и поддержки педагогических работников до 35 лет (далее - наставляемых), имеющих трудовой стаж педагогической деятельности в образовательных организациях от 0 до 3-х лет или специалистов, назначенных на должность, по которой они не имеют опыта работы.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85F528-93EB-1BDE-39BB-179427602A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9499" y="617810"/>
            <a:ext cx="2852876" cy="38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1713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FE430A9-F7C3-DADB-D445-FC2ED7A6B8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05FB77E2-952F-6FE8-5611-3195F99EA8DB}"/>
              </a:ext>
            </a:extLst>
          </p:cNvPr>
          <p:cNvSpPr/>
          <p:nvPr/>
        </p:nvSpPr>
        <p:spPr>
          <a:xfrm>
            <a:off x="838200" y="461639"/>
            <a:ext cx="10436441" cy="1615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организации работы наставников и молодых педагогов: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CBF4BE99-B09C-C6FE-18FE-68CE81B886DF}"/>
              </a:ext>
            </a:extLst>
          </p:cNvPr>
          <p:cNvSpPr/>
          <p:nvPr/>
        </p:nvSpPr>
        <p:spPr>
          <a:xfrm>
            <a:off x="838200" y="2672179"/>
            <a:ext cx="2171330" cy="262779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научности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088CB2D-9830-B5BB-2AA6-592DE094D931}"/>
              </a:ext>
            </a:extLst>
          </p:cNvPr>
          <p:cNvSpPr/>
          <p:nvPr/>
        </p:nvSpPr>
        <p:spPr>
          <a:xfrm>
            <a:off x="3402739" y="3038380"/>
            <a:ext cx="2368490" cy="262779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взаимо-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уважения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0BD0471C-490F-17E2-652E-4B70ADD672D4}"/>
              </a:ext>
            </a:extLst>
          </p:cNvPr>
          <p:cNvSpPr/>
          <p:nvPr/>
        </p:nvSpPr>
        <p:spPr>
          <a:xfrm>
            <a:off x="6256166" y="2672179"/>
            <a:ext cx="2281561" cy="262779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личностного подхода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869DF54A-3743-6356-570C-17C395A5AD31}"/>
              </a:ext>
            </a:extLst>
          </p:cNvPr>
          <p:cNvSpPr/>
          <p:nvPr/>
        </p:nvSpPr>
        <p:spPr>
          <a:xfrm>
            <a:off x="8930936" y="3027284"/>
            <a:ext cx="2512381" cy="262779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интерактивного обучения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1C14301E-6163-E177-112F-6D3E7B0684DC}"/>
              </a:ext>
            </a:extLst>
          </p:cNvPr>
          <p:cNvCxnSpPr>
            <a:endCxn id="8" idx="0"/>
          </p:cNvCxnSpPr>
          <p:nvPr/>
        </p:nvCxnSpPr>
        <p:spPr>
          <a:xfrm flipH="1">
            <a:off x="1846555" y="1793289"/>
            <a:ext cx="976544" cy="878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5EB3F604-7A38-9CFC-2F4F-B5A0AA23B1B9}"/>
              </a:ext>
            </a:extLst>
          </p:cNvPr>
          <p:cNvCxnSpPr/>
          <p:nvPr/>
        </p:nvCxnSpPr>
        <p:spPr>
          <a:xfrm>
            <a:off x="4625267" y="2006353"/>
            <a:ext cx="0" cy="1020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5B7D0FD0-24A5-EA27-20FF-C55276CFEBAC}"/>
              </a:ext>
            </a:extLst>
          </p:cNvPr>
          <p:cNvCxnSpPr/>
          <p:nvPr/>
        </p:nvCxnSpPr>
        <p:spPr>
          <a:xfrm>
            <a:off x="7439487" y="2006353"/>
            <a:ext cx="0" cy="665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3DEF050A-462D-A979-FD47-740D6D72D357}"/>
              </a:ext>
            </a:extLst>
          </p:cNvPr>
          <p:cNvCxnSpPr/>
          <p:nvPr/>
        </p:nvCxnSpPr>
        <p:spPr>
          <a:xfrm>
            <a:off x="9410330" y="1793289"/>
            <a:ext cx="896645" cy="1233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87730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A7C2E7-2D3C-9F06-225B-5FD5976F99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68C931-C704-F0BC-9E56-CC5BACF10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0517"/>
            <a:ext cx="10515600" cy="1220171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своём профессиональном становлении молодой педагог проходит несколько ступеней: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44C3A5C-F0D4-2FCB-50BE-66BE22B46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ступень – 1-й год работы (стажировка). Задача – предупредить разочарование и конфликты, поддержать педагога эмоционально, укрепить веру в себя.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ступень – 2-й-5-й годы работы (развивающий). Задача – накопление опыта, поиск лучших методов и приёмов работы с детьми, формирование своего стиля в работе, снискание авторитета среди детей, родителей, коллег.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ступень – 5-й-6-й годы работы (становление). Задача – совершенствование саморазвития, освоение новых педагогических методик, технологий, обобщение своего опыта работы.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6253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5B4222-4264-0D37-604F-A7D8E3E349B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EDE579-948E-6E11-9AD0-1E8FA87D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каком направлении наставник должен выстраивать свою работу с молодым педагогом: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7090B8-34EE-BC99-82B8-EA6F52353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знакомство с образовательной Программой, по которой работает образовательная организация. </a:t>
            </a:r>
          </a:p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знакомство с ФГОС ДО</a:t>
            </a:r>
          </a:p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знакомство с основными требованиями санитарно-эпидемиологических правил</a:t>
            </a:r>
          </a:p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знакомство с детьми, их особенностями и их родителями</a:t>
            </a:r>
          </a:p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знакомство с документацией педагога в соответствии с ФГОС ДО  </a:t>
            </a:r>
          </a:p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выбор методов, приемов для выстраивания наиболее успешного пути освоения профессиональных качеств, выбор темы самообразования.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69985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8E4B7AB-7413-8130-8615-1490E5480E7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63EF32-732E-9F88-E40B-54361CDE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взаимодействия наставника и молодого педагога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4FACCE-DF82-34F5-2DE8-72E7A7903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своей профессиональной деятельности молодой воспитатель сталкивается с определенными трудностями: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Неумение точно рассчитать время на занятии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Логично выстроить последовательность этапов занятия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Затруднения при объяснении материала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взаимопонимания с детьми и коллегами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Неумение грамотно и эмоционально говорить и заинтересовать детей на занятиях и другое.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Молодому педагогу было бы легче начинать свою педагогическую деятельность, если бы старшие коллеги стремились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передать им свой опыт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педагога-наставника – помочь молодому педагогу реализовать себя, развить личностные качества, коммуникативные и управленческие умения.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24364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8DA0C9-AB4D-4AD0-5D34-81D1A5FE4D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56F67B-8681-2429-34EE-368798F7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9464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Сотрудничество»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5E66EF-C654-C2EB-F71A-074468904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4590"/>
            <a:ext cx="10515600" cy="534828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Способность резюмировать информацию – важное умение. Оно требует вдумчивой рефлексии, основанной на богатом понятийном запасе.</a:t>
            </a:r>
          </a:p>
          <a:p>
            <a:pPr marL="0" indent="0">
              <a:buNone/>
            </a:pP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написания </a:t>
            </a:r>
            <a:r>
              <a:rPr lang="ru-RU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строчка – одно   слово – название   стихотворения, тема, обычно существительное.</a:t>
            </a: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строчка – два слова (прилагательные или причастия). Описание темы, слова можно соединять союзами и предлогами.</a:t>
            </a: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строчка – три слова (глаголы). Действия, относящиеся к теме.</a:t>
            </a: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строчка – четыре слова, предложение.  Фраза, которая показывает отношение автора к теме в 1-ой строчке.</a:t>
            </a: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строчка — одно слово — ассоциация, синоним, который повторяет суть темы в 1-ой строчке, обычно существительное.</a:t>
            </a:r>
          </a:p>
          <a:p>
            <a:pPr marL="0" indent="0" algn="just">
              <a:buNone/>
            </a:pP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игрушка</a:t>
            </a: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полезная, красивая</a:t>
            </a: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звучит, ломается, теряется</a:t>
            </a: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яркие игрушки развивают мышление</a:t>
            </a: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– детство 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04151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165CCD-F15E-A740-6DE8-60B1DBDD63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AA7414-7066-A164-012C-314DF9EE7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14595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наставничества в процессе повышения профессиональной компетентности молодого педагога носит поэтапный характер и включает в себя три этапа: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1EB3BC-0B34-BEC7-217D-B67DE6DB0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720"/>
            <a:ext cx="7320379" cy="4358936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1-й этап – адаптационный. Педагог-наставник определяет круг обязанностей и полномочий молодого специалиста, а также выявляет недостатки в его умениях и навыках, чтобы выработать программу адаптации.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2-й этап – основной (проектировочный). Педагог-наставник вместе с молодым педагогом разрабатывают и реализуют индивидуальный план профессионального развития молодого педагога. Наставник осуществляет корректировку профессиональных умений молодого педагога, помогает выстроить ему собственную программу самосовершенствования.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3-й этап – контрольно-оценочный. Педагог-наставник проверяет уровень профессиональной компетентности молодого педагога, определяет степень его готовности к выполнению своих функциональных обязанностей. Усилия педагога-наставника направлены на активизацию и закрепление мотивов деятельности молодого педагога, овладение эффективными способами преодоления трудностей, возникающих в ходе работы.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BCAB146-1B3B-5535-9771-C5780E3CCF0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5471" y="1871955"/>
            <a:ext cx="3350026" cy="44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8659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C16E53F-9C45-1869-514B-CD69917C06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B8BD34-E245-3E53-9170-9D53B07B4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молодыми педагогами: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1AA2BD-59AC-B0C7-8FD0-53C531DFA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959"/>
            <a:ext cx="10515600" cy="46500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беседы;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собеседования;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тренинговые занятия;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встречи с опытными педагогами;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тематические педсоветы, семинары;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методические консультации;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посещение НОД;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взаимопосещение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НОД;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анкетирование, тестирование;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в разных мероприятиях;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прохождение курсов, посещение семинаров.</a:t>
            </a:r>
          </a:p>
          <a:p>
            <a:endParaRPr lang="ru-RU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xmlns="" id="{5C28962D-B047-B53B-8F7C-2B3050E9A7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3361BD2-76F3-4223-A7B7-92C510A3D8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2193" y="1405062"/>
            <a:ext cx="3324222" cy="442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5714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1CF3519-0F61-E6EE-A58A-EAA621BADD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818866-8553-DA06-F9FF-934E45E9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взаимодействия наставников и молодых педагогов: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DA021C-9417-3CFA-A3F2-0251EB2AA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Общение-коррекция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Общение-поддержка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Общение-снятие психологических барьеров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«Круглый стол»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конференции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совет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семинар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Деловые игры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 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обучение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Коучинг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Кейс-метод </a:t>
            </a:r>
          </a:p>
          <a:p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Квик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-настройка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09EE9BF-5811-FBA3-73F9-6D5829530A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3196" y="1825625"/>
            <a:ext cx="4193636" cy="41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2766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014A5B-7B32-1CA4-329E-1391050DBC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0255EF-34E4-95DE-C165-A022354AF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6323614" cy="52625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июня 2022 года Президент России Владимир Владимирович Путин подписал Указ №401 «О проведении в Российской Федерации Года педагога и наставника» Год педагога и наставника проводится с целью признания особого статуса представителей профессии.</a:t>
            </a:r>
          </a:p>
          <a:p>
            <a:pPr marL="0" indent="0" algn="just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e9f5c15f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063" y="749643"/>
            <a:ext cx="3513773" cy="497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6544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F4BEDF9-D0D7-E036-985C-FB4E2AAE35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xmlns="" id="{4E4764D1-AFE4-1520-278F-FAA05BF9F3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61960353"/>
              </p:ext>
            </p:extLst>
          </p:nvPr>
        </p:nvGraphicFramePr>
        <p:xfrm>
          <a:off x="805043" y="1022320"/>
          <a:ext cx="10515600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6013">
                  <a:extLst>
                    <a:ext uri="{9D8B030D-6E8A-4147-A177-3AD203B41FA5}">
                      <a16:colId xmlns:a16="http://schemas.microsoft.com/office/drawing/2014/main" xmlns="" val="2098076442"/>
                    </a:ext>
                  </a:extLst>
                </a:gridCol>
                <a:gridCol w="8639587">
                  <a:extLst>
                    <a:ext uri="{9D8B030D-6E8A-4147-A177-3AD203B41FA5}">
                      <a16:colId xmlns:a16="http://schemas.microsoft.com/office/drawing/2014/main" xmlns="" val="690860660"/>
                    </a:ext>
                  </a:extLst>
                </a:gridCol>
              </a:tblGrid>
              <a:tr h="5563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1400" b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Констатация факта.</a:t>
                      </a:r>
                    </a:p>
                    <a:p>
                      <a:pPr algn="just" fontAlgn="base"/>
                      <a:r>
                        <a:rPr lang="ru-RU" sz="1400" b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Пытаемся понять, какой информации недостаёт, где её найти, как использовать уже известные факты и выводы для решения проблемы.</a:t>
                      </a:r>
                    </a:p>
                    <a:p>
                      <a:pPr algn="just" fontAlgn="base"/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715459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Эмоциональная. Надевая её, мы включаем интуицию и чувства. 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Какие у меня по этому поводу возникают чувства?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678861"/>
                  </a:ext>
                </a:extLst>
              </a:tr>
              <a:tr h="248328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Негативная. Предостерегает и заставляет думать критически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470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Позитивная. Отмечает положительные моменты. Символическое отражение оптимизма.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7441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Творческая. Фокусировка на творчестве, альтернативах, новых возможностях и идеях.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5592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Аналитическая. Обобщение. Что нужно делать дальше?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1902771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42F29D6-5A8D-8AAD-0887-40298C3425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1082" y="1109411"/>
            <a:ext cx="860733" cy="6455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0D46453-884B-549B-6A32-525B582F2ED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6629" y="1993762"/>
            <a:ext cx="860733" cy="7637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3D235A4-0EEB-DED0-D8D9-4993ED6170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09807" y="2884628"/>
            <a:ext cx="1013473" cy="8535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0644895-AF4A-36AA-64BE-05E4B5213A6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0197" y="5663067"/>
            <a:ext cx="1013473" cy="8214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0232A17-C5DB-15F7-47C6-B1036C06BFE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6206" y="4749131"/>
            <a:ext cx="1170486" cy="8214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4DF5958-7C2F-8010-1B93-0FF0B6D4094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09807" y="3853264"/>
            <a:ext cx="976796" cy="8214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47C2CF5-A372-B1CB-540E-8C527B879D57}"/>
              </a:ext>
            </a:extLst>
          </p:cNvPr>
          <p:cNvSpPr txBox="1"/>
          <p:nvPr/>
        </p:nvSpPr>
        <p:spPr>
          <a:xfrm>
            <a:off x="805043" y="239999"/>
            <a:ext cx="1051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шляп мышления Эдварда Боно</a:t>
            </a:r>
          </a:p>
        </p:txBody>
      </p:sp>
    </p:spTree>
    <p:extLst>
      <p:ext uri="{BB962C8B-B14F-4D97-AF65-F5344CB8AC3E}">
        <p14:creationId xmlns:p14="http://schemas.microsoft.com/office/powerpoint/2010/main" xmlns="" val="2626535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187C595-4F8F-C0F8-71E2-168FE59D3D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B1676E-707D-6F4C-8A44-BABC0C85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«Дерево добрых советов»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5B9378-805C-003D-359F-CD38266BC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91905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Просим Вас взять листок, написать на нем добрый совет, пожелание, отзыв о нашей с Вами встрече и приклеить на «Дерево добрых советов».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3061C73-8914-123D-F2B8-0CFDE05572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96552" y="1757779"/>
            <a:ext cx="3429000" cy="41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8617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2689110-14A8-2928-8863-FB35475245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57CEAB-8F6B-6104-D8D7-D5D9A5DC0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9091"/>
            <a:ext cx="10515600" cy="47939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«Скажи мне, и я забуду,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мне, и я, может быть запомню,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Вовлеки меня, и я пойму»</a:t>
            </a:r>
          </a:p>
          <a:p>
            <a:pPr marL="0" indent="0" algn="r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Конфуций</a:t>
            </a:r>
          </a:p>
          <a:p>
            <a:pPr marL="0" indent="0" algn="r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450 г. до н.э.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2163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1971B6-2B05-E883-A748-8579E5FA0F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C6FB00-6C1B-FC27-3865-122D079AB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692458"/>
            <a:ext cx="6281690" cy="54845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Департамента образования, культуры и спорта Ненецкого автономного округа от 20.06.2022 года №657-р ГБДОУ НАО «Детский сад «Ромашка» присвоен статус Ресурсной площадки «Наставничество – как эффективное средство профессионального развития педагога»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63E001F-611F-0607-ED37-1EB46A7C0F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4538" y="486403"/>
            <a:ext cx="4022815" cy="552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2569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E2D0F30-64CC-62B4-320A-D0A0D80871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B550692-2980-6C0E-AC98-D2A896087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8171"/>
            <a:ext cx="10356542" cy="5608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Методических рекомендаций по разработке и внедрению системы (целевой модели) наставничества педагогических работников в образовательных организациях письма Министерства просвещения Российской Федерации от 21 декабря 2021 года в ГБДОУ НАО «Детский сад «Ромашка» были разработаны следующие документы: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80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89D9A7-6431-5A7A-CEDF-ED5FBCB1EE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E1610D-18A4-E979-8C8B-2AB206C92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3984"/>
            <a:ext cx="10515600" cy="596579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Положение о системе наставничества педагогических работников ГБДОУ НАО «Детский сад «Ромашка» от 21.10.2021 года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Приказ о закреплении пар «Наставник – наставляемый» от 03.10.2022 года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Согласие педагога на наставническую деятельность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Приказ о стимулирующих выплатах наставникам с дополнительным соглашением о доплате за наставничество на основании Положения об оплате труда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Анкетирование молодых педагогов (первичное, промежуточное, итоговое)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Создание рабочей группы наставников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Составление плана работы по наставничеству на учебный год от 01.09.2022 года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Утверждение персонализированной программы для каждой пары «Наставник – молодой педагог»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 Создание рубрики «Наставничество» на официальном сайте ГБДОУ НАО «Детский сад «Ромашка», регулярное наполнение которого производится совместно с наставниками.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10) Оформление информационного стенда «Наставничество»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11) МО – школа молодого воспитателя на базе ГБДОУ НАО «Детский сад «Ромашка»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12) Заключение договоров о сотрудничестве с учреждения (САФУ, педагогический колледж)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910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0C43A1D-1FCD-233B-D7BB-9BC90BA46C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393" y="2771"/>
            <a:ext cx="12192000" cy="685799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AB179B09-C253-BBAC-031E-4A05A64338A1}"/>
              </a:ext>
            </a:extLst>
          </p:cNvPr>
          <p:cNvSpPr/>
          <p:nvPr/>
        </p:nvSpPr>
        <p:spPr>
          <a:xfrm>
            <a:off x="932155" y="365126"/>
            <a:ext cx="10421645" cy="154357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Методическими рекомендациями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РФ сформулированы следующие Требования к компетенциям наставника:</a:t>
            </a:r>
          </a:p>
          <a:p>
            <a:pPr algn="ctr"/>
            <a:endParaRPr lang="ru-RU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B14A3720-2671-0E84-FBE0-D6BF8BD42100}"/>
              </a:ext>
            </a:extLst>
          </p:cNvPr>
          <p:cNvCxnSpPr>
            <a:cxnSpLocks/>
          </p:cNvCxnSpPr>
          <p:nvPr/>
        </p:nvCxnSpPr>
        <p:spPr>
          <a:xfrm>
            <a:off x="5412419" y="1775534"/>
            <a:ext cx="0" cy="1377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98DCAFFC-5E75-4B44-2341-F8648E859B55}"/>
              </a:ext>
            </a:extLst>
          </p:cNvPr>
          <p:cNvCxnSpPr>
            <a:cxnSpLocks/>
          </p:cNvCxnSpPr>
          <p:nvPr/>
        </p:nvCxnSpPr>
        <p:spPr>
          <a:xfrm>
            <a:off x="6842476" y="1908700"/>
            <a:ext cx="0" cy="1243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A23F4939-4B9B-6283-67F5-DD525419AE4C}"/>
              </a:ext>
            </a:extLst>
          </p:cNvPr>
          <p:cNvCxnSpPr>
            <a:cxnSpLocks/>
          </p:cNvCxnSpPr>
          <p:nvPr/>
        </p:nvCxnSpPr>
        <p:spPr>
          <a:xfrm>
            <a:off x="8239962" y="1775534"/>
            <a:ext cx="0" cy="1104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026E821C-498F-F325-F05F-BC9D31B2D61F}"/>
              </a:ext>
            </a:extLst>
          </p:cNvPr>
          <p:cNvCxnSpPr>
            <a:cxnSpLocks/>
          </p:cNvCxnSpPr>
          <p:nvPr/>
        </p:nvCxnSpPr>
        <p:spPr>
          <a:xfrm>
            <a:off x="9601198" y="1763881"/>
            <a:ext cx="0" cy="829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FA02E67C-7E60-556A-AB67-16D87462E591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3971314" y="1763881"/>
            <a:ext cx="58051" cy="1104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753F5117-3193-E7BC-FABC-CEBE1AABFCF1}"/>
              </a:ext>
            </a:extLst>
          </p:cNvPr>
          <p:cNvCxnSpPr>
            <a:cxnSpLocks/>
          </p:cNvCxnSpPr>
          <p:nvPr/>
        </p:nvCxnSpPr>
        <p:spPr>
          <a:xfrm>
            <a:off x="2574525" y="1624614"/>
            <a:ext cx="0" cy="956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BDA95F0D-3427-CE8F-5B1B-C091F3A49464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1159671" y="1464815"/>
            <a:ext cx="379342" cy="884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0D6BD9A3-075D-2F07-7C27-F4A89A74395B}"/>
              </a:ext>
            </a:extLst>
          </p:cNvPr>
          <p:cNvSpPr/>
          <p:nvPr/>
        </p:nvSpPr>
        <p:spPr>
          <a:xfrm>
            <a:off x="474055" y="2349252"/>
            <a:ext cx="1371231" cy="16490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знать и уметь применять в работе нормативную правовую базу 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00E30A78-FD49-DAEF-C8AB-E47DD7B94797}"/>
              </a:ext>
            </a:extLst>
          </p:cNvPr>
          <p:cNvSpPr/>
          <p:nvPr/>
        </p:nvSpPr>
        <p:spPr>
          <a:xfrm>
            <a:off x="1944580" y="2593664"/>
            <a:ext cx="1216240" cy="16490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"вводить в должность" 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xmlns="" id="{5B9D448C-B55A-EDB4-A391-561DBEC467A8}"/>
              </a:ext>
            </a:extLst>
          </p:cNvPr>
          <p:cNvSpPr/>
          <p:nvPr/>
        </p:nvSpPr>
        <p:spPr>
          <a:xfrm>
            <a:off x="3360970" y="2868568"/>
            <a:ext cx="1336789" cy="16490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молодого (начинающего) педагога с учреждением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AA08F099-7539-86FC-5149-6378B2B21D52}"/>
              </a:ext>
            </a:extLst>
          </p:cNvPr>
          <p:cNvSpPr/>
          <p:nvPr/>
        </p:nvSpPr>
        <p:spPr>
          <a:xfrm>
            <a:off x="4752195" y="3152677"/>
            <a:ext cx="1341233" cy="16490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разрабатывать персонализированные программы наставничества 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978225B6-5514-4603-50BE-8551E3F42060}"/>
              </a:ext>
            </a:extLst>
          </p:cNvPr>
          <p:cNvSpPr/>
          <p:nvPr/>
        </p:nvSpPr>
        <p:spPr>
          <a:xfrm>
            <a:off x="6240273" y="3173766"/>
            <a:ext cx="1244705" cy="16490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изучать деловые и нравственные качества молодого педагога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6A8BE4E5-0A55-F6EE-C5D2-8E30E3790399}"/>
              </a:ext>
            </a:extLst>
          </p:cNvPr>
          <p:cNvSpPr/>
          <p:nvPr/>
        </p:nvSpPr>
        <p:spPr>
          <a:xfrm>
            <a:off x="7659969" y="2880221"/>
            <a:ext cx="1171831" cy="16490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консультировать по поводу самостоятельного проведения молодым или менее опытным педагогом учебных занятий и мероприятий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52F73F55-F879-64BD-56CD-EEAEC0D6767E}"/>
              </a:ext>
            </a:extLst>
          </p:cNvPr>
          <p:cNvSpPr/>
          <p:nvPr/>
        </p:nvSpPr>
        <p:spPr>
          <a:xfrm>
            <a:off x="9038207" y="2593663"/>
            <a:ext cx="1449301" cy="16490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оказывать молодому (начинающему) педагогу индивидуальную помощь </a:t>
            </a:r>
          </a:p>
        </p:txBody>
      </p: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xmlns="" id="{EE2F9082-5538-6DDC-0244-89A8DB71F31D}"/>
              </a:ext>
            </a:extLst>
          </p:cNvPr>
          <p:cNvCxnSpPr>
            <a:cxnSpLocks/>
          </p:cNvCxnSpPr>
          <p:nvPr/>
        </p:nvCxnSpPr>
        <p:spPr>
          <a:xfrm>
            <a:off x="10528917" y="1464816"/>
            <a:ext cx="428342" cy="901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xmlns="" id="{50B33E71-8F40-E430-BD8B-6C98389F5930}"/>
              </a:ext>
            </a:extLst>
          </p:cNvPr>
          <p:cNvSpPr/>
          <p:nvPr/>
        </p:nvSpPr>
        <p:spPr>
          <a:xfrm>
            <a:off x="10585905" y="2371022"/>
            <a:ext cx="1384118" cy="163237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личным примером развивать положительные качества наставляемого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xmlns="" id="{A5C9838D-C766-012D-441C-8734AB47606F}"/>
              </a:ext>
            </a:extLst>
          </p:cNvPr>
          <p:cNvSpPr/>
          <p:nvPr/>
        </p:nvSpPr>
        <p:spPr>
          <a:xfrm>
            <a:off x="2675888" y="4694662"/>
            <a:ext cx="1216240" cy="15435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участвовать в обсуждении вопросов, связанных с педагогической и общественной деятельностью молодого (начинающего) педагога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xmlns="" id="{CBCB3BCA-FF90-DD28-66E2-C710BEC2E652}"/>
              </a:ext>
            </a:extLst>
          </p:cNvPr>
          <p:cNvSpPr/>
          <p:nvPr/>
        </p:nvSpPr>
        <p:spPr>
          <a:xfrm>
            <a:off x="5534857" y="4940932"/>
            <a:ext cx="1216240" cy="15613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периодически сообщать методисту о процессе адаптации молодого (начинающего) педагога</a:t>
            </a: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xmlns="" id="{383139C7-B46B-3AD0-D2BF-0ED85D01AAE5}"/>
              </a:ext>
            </a:extLst>
          </p:cNvPr>
          <p:cNvSpPr/>
          <p:nvPr/>
        </p:nvSpPr>
        <p:spPr>
          <a:xfrm>
            <a:off x="8344278" y="4676880"/>
            <a:ext cx="1171834" cy="15613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подводить итоги профессиональной адаптации молодого (начинающего) педагога с предложениями по дальнейшей работе </a:t>
            </a: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xmlns="" id="{BC1B4CE8-CA5B-D995-348E-D12B8D06D039}"/>
              </a:ext>
            </a:extLst>
          </p:cNvPr>
          <p:cNvCxnSpPr>
            <a:cxnSpLocks/>
          </p:cNvCxnSpPr>
          <p:nvPr/>
        </p:nvCxnSpPr>
        <p:spPr>
          <a:xfrm>
            <a:off x="3275860" y="1775534"/>
            <a:ext cx="8148" cy="2919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xmlns="" id="{A9B37BFE-DA71-CAB0-8303-677989EF5C9E}"/>
              </a:ext>
            </a:extLst>
          </p:cNvPr>
          <p:cNvCxnSpPr>
            <a:cxnSpLocks/>
            <a:stCxn id="5" idx="4"/>
          </p:cNvCxnSpPr>
          <p:nvPr/>
        </p:nvCxnSpPr>
        <p:spPr>
          <a:xfrm flipH="1">
            <a:off x="6142977" y="1908700"/>
            <a:ext cx="1" cy="3032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xmlns="" id="{C8951AE4-FB20-57A5-E987-D22A6C0B434C}"/>
              </a:ext>
            </a:extLst>
          </p:cNvPr>
          <p:cNvCxnSpPr>
            <a:cxnSpLocks/>
          </p:cNvCxnSpPr>
          <p:nvPr/>
        </p:nvCxnSpPr>
        <p:spPr>
          <a:xfrm>
            <a:off x="8930195" y="1763881"/>
            <a:ext cx="0" cy="2912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85786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CDF6A4-2837-1D0F-AFA3-6E3C0AC713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9AB5D5E9-75DC-670F-C414-AE7D7C4B2D86}"/>
              </a:ext>
            </a:extLst>
          </p:cNvPr>
          <p:cNvSpPr/>
          <p:nvPr/>
        </p:nvSpPr>
        <p:spPr>
          <a:xfrm>
            <a:off x="1217720" y="355107"/>
            <a:ext cx="9756560" cy="12872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наставника, помимо соответствующих обязанностей, имеются и соответствующие права:</a:t>
            </a:r>
          </a:p>
          <a:p>
            <a:pPr algn="ctr"/>
            <a:endParaRPr lang="ru-RU" dirty="0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4C353516-C476-1B55-242D-62017962541D}"/>
              </a:ext>
            </a:extLst>
          </p:cNvPr>
          <p:cNvCxnSpPr>
            <a:cxnSpLocks/>
          </p:cNvCxnSpPr>
          <p:nvPr/>
        </p:nvCxnSpPr>
        <p:spPr>
          <a:xfrm>
            <a:off x="5459767" y="1642369"/>
            <a:ext cx="0" cy="1646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76D2202B-9946-AC75-8941-BBB4BE55C204}"/>
              </a:ext>
            </a:extLst>
          </p:cNvPr>
          <p:cNvCxnSpPr>
            <a:cxnSpLocks/>
          </p:cNvCxnSpPr>
          <p:nvPr/>
        </p:nvCxnSpPr>
        <p:spPr>
          <a:xfrm>
            <a:off x="6897950" y="1642369"/>
            <a:ext cx="0" cy="1646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8623AF1F-70C1-0A8E-C36C-9598AB90CA44}"/>
              </a:ext>
            </a:extLst>
          </p:cNvPr>
          <p:cNvCxnSpPr>
            <a:cxnSpLocks/>
          </p:cNvCxnSpPr>
          <p:nvPr/>
        </p:nvCxnSpPr>
        <p:spPr>
          <a:xfrm>
            <a:off x="8353887" y="1535837"/>
            <a:ext cx="0" cy="1562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3B526929-D24F-7844-AEE7-9952FC1DD0DC}"/>
              </a:ext>
            </a:extLst>
          </p:cNvPr>
          <p:cNvCxnSpPr>
            <a:cxnSpLocks/>
          </p:cNvCxnSpPr>
          <p:nvPr/>
        </p:nvCxnSpPr>
        <p:spPr>
          <a:xfrm>
            <a:off x="9463596" y="1331650"/>
            <a:ext cx="319596" cy="1447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88F56614-A526-A1DD-15E3-DDA04D7D0F54}"/>
              </a:ext>
            </a:extLst>
          </p:cNvPr>
          <p:cNvCxnSpPr>
            <a:cxnSpLocks/>
          </p:cNvCxnSpPr>
          <p:nvPr/>
        </p:nvCxnSpPr>
        <p:spPr>
          <a:xfrm>
            <a:off x="3994951" y="1535837"/>
            <a:ext cx="0" cy="1562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99772625-87DB-A6F7-B3B9-2850C32D6299}"/>
              </a:ext>
            </a:extLst>
          </p:cNvPr>
          <p:cNvCxnSpPr>
            <a:cxnSpLocks/>
          </p:cNvCxnSpPr>
          <p:nvPr/>
        </p:nvCxnSpPr>
        <p:spPr>
          <a:xfrm flipH="1">
            <a:off x="2547891" y="1402671"/>
            <a:ext cx="266330" cy="1376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0F75D0EA-EF97-20D8-A180-1590C53447C2}"/>
              </a:ext>
            </a:extLst>
          </p:cNvPr>
          <p:cNvCxnSpPr>
            <a:cxnSpLocks/>
          </p:cNvCxnSpPr>
          <p:nvPr/>
        </p:nvCxnSpPr>
        <p:spPr>
          <a:xfrm flipH="1">
            <a:off x="1127464" y="1242874"/>
            <a:ext cx="497150" cy="1154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3CD3C4E2-1374-44B4-1F70-9296C365C216}"/>
              </a:ext>
            </a:extLst>
          </p:cNvPr>
          <p:cNvCxnSpPr>
            <a:cxnSpLocks/>
          </p:cNvCxnSpPr>
          <p:nvPr/>
        </p:nvCxnSpPr>
        <p:spPr>
          <a:xfrm>
            <a:off x="10605873" y="1012054"/>
            <a:ext cx="642134" cy="1313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37365A73-7ED7-8FB0-58BD-76BC1F62A3D8}"/>
              </a:ext>
            </a:extLst>
          </p:cNvPr>
          <p:cNvSpPr/>
          <p:nvPr/>
        </p:nvSpPr>
        <p:spPr>
          <a:xfrm>
            <a:off x="224486" y="2414726"/>
            <a:ext cx="1445919" cy="17400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привлекать наставляемого к участию в мероприятиях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07910611-AA32-AA08-F10C-DDE8BF14C4EE}"/>
              </a:ext>
            </a:extLst>
          </p:cNvPr>
          <p:cNvSpPr/>
          <p:nvPr/>
        </p:nvSpPr>
        <p:spPr>
          <a:xfrm>
            <a:off x="1768060" y="2778710"/>
            <a:ext cx="1384256" cy="1802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участвовать в обсуждении вопросов, связанных с внедрением системы наставничества 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D12C08B9-EE7E-B2B6-38B5-FA9CBD4A34A3}"/>
              </a:ext>
            </a:extLst>
          </p:cNvPr>
          <p:cNvSpPr/>
          <p:nvPr/>
        </p:nvSpPr>
        <p:spPr>
          <a:xfrm>
            <a:off x="3325712" y="3098307"/>
            <a:ext cx="1384257" cy="1802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выбирать формы и методы взаимодействия с наставляемым 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5C752625-5FF0-E219-4458-3D73FBD0FE84}"/>
              </a:ext>
            </a:extLst>
          </p:cNvPr>
          <p:cNvSpPr/>
          <p:nvPr/>
        </p:nvSpPr>
        <p:spPr>
          <a:xfrm>
            <a:off x="4822043" y="3289176"/>
            <a:ext cx="1256909" cy="1802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комиссий принимать участие в аттестации наставляемого 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xmlns="" id="{AB3D9971-6B2E-566A-F92C-787E59F44318}"/>
              </a:ext>
            </a:extLst>
          </p:cNvPr>
          <p:cNvSpPr/>
          <p:nvPr/>
        </p:nvSpPr>
        <p:spPr>
          <a:xfrm>
            <a:off x="6243212" y="3289176"/>
            <a:ext cx="1319819" cy="1802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участие в оценке качества реализованной персонализированной Программы наставничества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24D5551F-7C95-F0E5-C88E-824A7F410481}"/>
              </a:ext>
            </a:extLst>
          </p:cNvPr>
          <p:cNvSpPr/>
          <p:nvPr/>
        </p:nvSpPr>
        <p:spPr>
          <a:xfrm>
            <a:off x="7669428" y="3098307"/>
            <a:ext cx="1388768" cy="1802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обращаться к методисту с предложениями по внесению изменений и дополнений в документацию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3F03FA45-CC53-E451-7DBF-3E897113D4AC}"/>
              </a:ext>
            </a:extLst>
          </p:cNvPr>
          <p:cNvSpPr/>
          <p:nvPr/>
        </p:nvSpPr>
        <p:spPr>
          <a:xfrm>
            <a:off x="9179510" y="2778710"/>
            <a:ext cx="1277640" cy="1802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обращаться за организационно-методической поддержкой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CCC8CAB4-4555-44F6-92EF-9204D0A0B36A}"/>
              </a:ext>
            </a:extLst>
          </p:cNvPr>
          <p:cNvSpPr/>
          <p:nvPr/>
        </p:nvSpPr>
        <p:spPr>
          <a:xfrm>
            <a:off x="10605872" y="2325950"/>
            <a:ext cx="1464815" cy="17133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обращаться к руководителю образовательной организации с мотивированным заявлением о сложении обязанностей наставника</a:t>
            </a:r>
          </a:p>
        </p:txBody>
      </p:sp>
    </p:spTree>
    <p:extLst>
      <p:ext uri="{BB962C8B-B14F-4D97-AF65-F5344CB8AC3E}">
        <p14:creationId xmlns:p14="http://schemas.microsoft.com/office/powerpoint/2010/main" xmlns="" val="2739984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2D00084-E5F3-FAD4-157D-F0D3AF5DBC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71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97B1F0-0715-E154-12BE-E5B2D6C3A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D23DAA60-1CEA-3F0A-A094-546EB29BDC5B}"/>
              </a:ext>
            </a:extLst>
          </p:cNvPr>
          <p:cNvSpPr/>
          <p:nvPr/>
        </p:nvSpPr>
        <p:spPr>
          <a:xfrm>
            <a:off x="838200" y="424347"/>
            <a:ext cx="10581443" cy="16068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методических рекомендациях Министерства просвещения РФ прописаны следующие формы взаимодействия:</a:t>
            </a:r>
            <a:endParaRPr lang="ru-RU" sz="24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0929D537-FDFC-B36C-A1A9-6DA8F0780B25}"/>
              </a:ext>
            </a:extLst>
          </p:cNvPr>
          <p:cNvSpPr/>
          <p:nvPr/>
        </p:nvSpPr>
        <p:spPr>
          <a:xfrm>
            <a:off x="516388" y="2556769"/>
            <a:ext cx="1811045" cy="1713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– педагог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FA2F0BDC-9C0A-F8BD-791D-0B3C4D09AA4C}"/>
              </a:ext>
            </a:extLst>
          </p:cNvPr>
          <p:cNvSpPr/>
          <p:nvPr/>
        </p:nvSpPr>
        <p:spPr>
          <a:xfrm>
            <a:off x="2595241" y="2876365"/>
            <a:ext cx="1970844" cy="1713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образовательной организации – педагог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C021D341-A6A1-B7DF-85E0-156F8E25DA51}"/>
              </a:ext>
            </a:extLst>
          </p:cNvPr>
          <p:cNvSpPr/>
          <p:nvPr/>
        </p:nvSpPr>
        <p:spPr>
          <a:xfrm>
            <a:off x="4863118" y="3113405"/>
            <a:ext cx="1970843" cy="1713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Работодатель – студент педагогического вуза/колледжа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235DF910-01D9-2AD3-3364-786A66BCC28B}"/>
              </a:ext>
            </a:extLst>
          </p:cNvPr>
          <p:cNvSpPr/>
          <p:nvPr/>
        </p:nvSpPr>
        <p:spPr>
          <a:xfrm>
            <a:off x="7130994" y="2876365"/>
            <a:ext cx="2076263" cy="1713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партнер – педагог образовательной организации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2C1BFD5C-0BC9-83C4-46A3-673E66347117}"/>
              </a:ext>
            </a:extLst>
          </p:cNvPr>
          <p:cNvSpPr/>
          <p:nvPr/>
        </p:nvSpPr>
        <p:spPr>
          <a:xfrm>
            <a:off x="9504290" y="2556769"/>
            <a:ext cx="2200551" cy="1713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педагогического вуза/колледжа – молодой педагог образовательной организации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4AF33F99-C8D0-81D5-5B45-6AC7298E9D1F}"/>
              </a:ext>
            </a:extLst>
          </p:cNvPr>
          <p:cNvCxnSpPr/>
          <p:nvPr/>
        </p:nvCxnSpPr>
        <p:spPr>
          <a:xfrm flipH="1">
            <a:off x="1392681" y="1690688"/>
            <a:ext cx="729082" cy="866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6A989514-30BD-C72A-3EDE-E661B7F9349C}"/>
              </a:ext>
            </a:extLst>
          </p:cNvPr>
          <p:cNvCxnSpPr/>
          <p:nvPr/>
        </p:nvCxnSpPr>
        <p:spPr>
          <a:xfrm flipH="1">
            <a:off x="3580663" y="1860947"/>
            <a:ext cx="218980" cy="1015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91B55669-C276-7CFD-1AA2-19F6712E316F}"/>
              </a:ext>
            </a:extLst>
          </p:cNvPr>
          <p:cNvCxnSpPr/>
          <p:nvPr/>
        </p:nvCxnSpPr>
        <p:spPr>
          <a:xfrm>
            <a:off x="5848539" y="1946077"/>
            <a:ext cx="31438" cy="1167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EB5E949-94C8-33A6-8A7A-ABEAD24867D1}"/>
              </a:ext>
            </a:extLst>
          </p:cNvPr>
          <p:cNvCxnSpPr>
            <a:endCxn id="9" idx="0"/>
          </p:cNvCxnSpPr>
          <p:nvPr/>
        </p:nvCxnSpPr>
        <p:spPr>
          <a:xfrm>
            <a:off x="7826410" y="1988642"/>
            <a:ext cx="342716" cy="887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D8BEF1B3-E212-C364-AD83-A1A94491909E}"/>
              </a:ext>
            </a:extLst>
          </p:cNvPr>
          <p:cNvCxnSpPr>
            <a:endCxn id="10" idx="0"/>
          </p:cNvCxnSpPr>
          <p:nvPr/>
        </p:nvCxnSpPr>
        <p:spPr>
          <a:xfrm>
            <a:off x="10012536" y="1749910"/>
            <a:ext cx="592030" cy="806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27524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7122EC-1729-1960-3EE1-EE0B5C283B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53BB94-2B34-D140-DEA5-88B96019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«Пчелы и мыши»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DB89097-C3AE-D679-04CA-874273BE2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 – умение действовать в команде, слушать коллектив, умение проявлять готовность помочь, чуткость, терпение и взаимоуважение.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91013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1516</Words>
  <Application>Microsoft Office PowerPoint</Application>
  <PresentationFormat>Произвольный</PresentationFormat>
  <Paragraphs>158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ГБДОУ НАО «Детский сад «Ромашка»</vt:lpstr>
      <vt:lpstr>Слайд 2</vt:lpstr>
      <vt:lpstr>Слайд 3</vt:lpstr>
      <vt:lpstr>Слайд 4</vt:lpstr>
      <vt:lpstr>Слайд 5</vt:lpstr>
      <vt:lpstr>Слайд 6</vt:lpstr>
      <vt:lpstr>Слайд 7</vt:lpstr>
      <vt:lpstr> </vt:lpstr>
      <vt:lpstr> Игра «Пчелы и мыши» </vt:lpstr>
      <vt:lpstr> Основная форма наставничества  в ГБДОУ НАО «Детский сад «Ромашка»  – «Педагог – молодой педагог»,  «Образовательная организация – студент педагогического вуза/колледжа». </vt:lpstr>
      <vt:lpstr>Слайд 11</vt:lpstr>
      <vt:lpstr>Слайд 12</vt:lpstr>
      <vt:lpstr>В своём профессиональном становлении молодой педагог проходит несколько ступеней: </vt:lpstr>
      <vt:lpstr>В каком направлении наставник должен выстраивать свою работу с молодым педагогом: </vt:lpstr>
      <vt:lpstr>Методы взаимодействия наставника и молодого педагога </vt:lpstr>
      <vt:lpstr>Упражнение «Синквейн - Сотрудничество»</vt:lpstr>
      <vt:lpstr>Организация наставничества в процессе повышения профессиональной компетентности молодого педагога носит поэтапный характер и включает в себя три этапа: </vt:lpstr>
      <vt:lpstr>Формы работы с молодыми педагогами:  </vt:lpstr>
      <vt:lpstr>Методы взаимодействия наставников и молодых педагогов:</vt:lpstr>
      <vt:lpstr>Слайд 20</vt:lpstr>
      <vt:lpstr>«Дерево добрых советов»</vt:lpstr>
      <vt:lpstr>Слайд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ГБДОУ НАО «Детский сад «Ромашка»</dc:title>
  <dc:creator>ГБДОУ НАО Детский Сад Ромашка</dc:creator>
  <cp:lastModifiedBy>Пользователь</cp:lastModifiedBy>
  <cp:revision>12</cp:revision>
  <dcterms:created xsi:type="dcterms:W3CDTF">2023-02-13T06:19:51Z</dcterms:created>
  <dcterms:modified xsi:type="dcterms:W3CDTF">2023-02-16T09:50:17Z</dcterms:modified>
</cp:coreProperties>
</file>